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Ex1.xml" ContentType="application/vnd.ms-office.chartex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70" r:id="rId2"/>
    <p:sldId id="284" r:id="rId3"/>
    <p:sldId id="286" r:id="rId4"/>
    <p:sldId id="285" r:id="rId5"/>
    <p:sldId id="287" r:id="rId6"/>
    <p:sldId id="303" r:id="rId7"/>
    <p:sldId id="295" r:id="rId8"/>
    <p:sldId id="296" r:id="rId9"/>
    <p:sldId id="289" r:id="rId10"/>
    <p:sldId id="298" r:id="rId11"/>
    <p:sldId id="300" r:id="rId12"/>
    <p:sldId id="302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2" y="84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0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7E335110-E66F-4FBD-BBC0-0EFCB979F520}" type="datetime1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13C1CA13-B661-4BAE-9969-BF7756C75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280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40483-BDD4-43AA-89BC-719DE7BB9F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629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oit.co.kr/survey/report/index/193996/2" TargetMode="External"/><Relationship Id="rId2" Type="http://schemas.openxmlformats.org/officeDocument/2006/relationships/hyperlink" Target="https://www.vintageisthenewold.com/game-pedia/what-genre-of-game-are-the-most-profitabl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Relationship Id="rId4" Type="http://schemas.microsoft.com/office/2014/relationships/chartEx" Target="../charts/chartEx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18760" y="2505670"/>
            <a:ext cx="1544955" cy="902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5400" dirty="0" smtClean="0">
                <a:solidFill>
                  <a:schemeClr val="bg1"/>
                </a:solidFill>
              </a:rPr>
              <a:t>가제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764071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8"/>
          <p:cNvSpPr txBox="1"/>
          <p:nvPr/>
        </p:nvSpPr>
        <p:spPr>
          <a:xfrm>
            <a:off x="8763000" y="5657671"/>
            <a:ext cx="3429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2017180002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스퀘어 Bold"/>
                <a:ea typeface="나눔스퀘어 Bold"/>
              </a:rPr>
              <a:t>고선우</a:t>
            </a:r>
            <a:endParaRPr lang="en-US" altLang="ko-KR" sz="2400" dirty="0" smtClean="0">
              <a:solidFill>
                <a:schemeClr val="bg1"/>
              </a:solidFill>
              <a:latin typeface="나눔스퀘어 Bold"/>
              <a:ea typeface="나눔스퀘어 Bold"/>
            </a:endParaRPr>
          </a:p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2020184015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스퀘어 Bold"/>
                <a:ea typeface="나눔스퀘어 Bold"/>
              </a:rPr>
              <a:t>박가현</a:t>
            </a:r>
            <a:endParaRPr lang="en-US" altLang="ko-KR" sz="2400" dirty="0">
              <a:solidFill>
                <a:schemeClr val="bg1"/>
              </a:solidFill>
              <a:latin typeface="나눔스퀘어 Bold"/>
              <a:ea typeface="나눔스퀘어 Bold"/>
            </a:endParaRPr>
          </a:p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2020184025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이승희</a:t>
            </a:r>
            <a:endParaRPr lang="en-US" altLang="ko-KR" sz="2400" dirty="0" smtClean="0">
              <a:solidFill>
                <a:schemeClr val="bg1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36392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9610" y="111525"/>
            <a:ext cx="444063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역할 분담 </a:t>
            </a:r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및 개인별 </a:t>
            </a:r>
            <a:r>
              <a:rPr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준비 </a:t>
            </a:r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현황</a:t>
            </a:r>
            <a:endParaRPr lang="en-US" altLang="ko-KR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1195602" y="4464372"/>
            <a:ext cx="8501626" cy="1154162"/>
            <a:chOff x="822389" y="4902522"/>
            <a:chExt cx="8501626" cy="1154162"/>
          </a:xfrm>
        </p:grpSpPr>
        <p:grpSp>
          <p:nvGrpSpPr>
            <p:cNvPr id="35" name="그룹 34"/>
            <p:cNvGrpSpPr/>
            <p:nvPr/>
          </p:nvGrpSpPr>
          <p:grpSpPr>
            <a:xfrm>
              <a:off x="822389" y="4902522"/>
              <a:ext cx="1708606" cy="981075"/>
              <a:chOff x="481844" y="1208792"/>
              <a:chExt cx="1708606" cy="981075"/>
            </a:xfrm>
          </p:grpSpPr>
          <p:sp>
            <p:nvSpPr>
              <p:cNvPr id="37" name="액자 36"/>
              <p:cNvSpPr/>
              <p:nvPr/>
            </p:nvSpPr>
            <p:spPr>
              <a:xfrm>
                <a:off x="481844" y="1208792"/>
                <a:ext cx="1708606" cy="981075"/>
              </a:xfrm>
              <a:prstGeom prst="fram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683564" y="1406941"/>
                <a:ext cx="130516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err="1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고선우</a:t>
                </a:r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8C4F0F3-76FC-4CE9-B167-AFC342487C07}"/>
                </a:ext>
              </a:extLst>
            </p:cNvPr>
            <p:cNvSpPr txBox="1"/>
            <p:nvPr/>
          </p:nvSpPr>
          <p:spPr>
            <a:xfrm>
              <a:off x="3027990" y="4902522"/>
              <a:ext cx="6296025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Tx/>
                <a:buChar char="-"/>
              </a:pP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그래픽 리소스 제작</a:t>
              </a:r>
              <a:endParaRPr lang="en-US" altLang="ko-KR" sz="23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맵 제작</a:t>
              </a:r>
            </a:p>
            <a:p>
              <a:pPr marL="342900" indent="-342900">
                <a:buFontTx/>
                <a:buChar char="-"/>
              </a:pP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이펙트</a:t>
              </a:r>
              <a:endParaRPr lang="en-US" altLang="ko-KR" sz="23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1195602" y="1665001"/>
            <a:ext cx="8501626" cy="1966802"/>
            <a:chOff x="822389" y="1579937"/>
            <a:chExt cx="8501626" cy="1966802"/>
          </a:xfrm>
        </p:grpSpPr>
        <p:grpSp>
          <p:nvGrpSpPr>
            <p:cNvPr id="40" name="그룹 39"/>
            <p:cNvGrpSpPr/>
            <p:nvPr/>
          </p:nvGrpSpPr>
          <p:grpSpPr>
            <a:xfrm>
              <a:off x="822391" y="1579937"/>
              <a:ext cx="1708606" cy="981075"/>
              <a:chOff x="481845" y="1340221"/>
              <a:chExt cx="1708606" cy="981075"/>
            </a:xfrm>
          </p:grpSpPr>
          <p:sp>
            <p:nvSpPr>
              <p:cNvPr id="46" name="액자 45"/>
              <p:cNvSpPr/>
              <p:nvPr/>
            </p:nvSpPr>
            <p:spPr>
              <a:xfrm>
                <a:off x="481845" y="1340221"/>
                <a:ext cx="1708606" cy="981075"/>
              </a:xfrm>
              <a:prstGeom prst="fram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683565" y="1538370"/>
                <a:ext cx="130516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err="1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박가현</a:t>
                </a:r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41" name="그룹 40"/>
            <p:cNvGrpSpPr/>
            <p:nvPr/>
          </p:nvGrpSpPr>
          <p:grpSpPr>
            <a:xfrm>
              <a:off x="822389" y="2565664"/>
              <a:ext cx="1708606" cy="981075"/>
              <a:chOff x="481845" y="1340221"/>
              <a:chExt cx="1708606" cy="981075"/>
            </a:xfrm>
          </p:grpSpPr>
          <p:sp>
            <p:nvSpPr>
              <p:cNvPr id="44" name="액자 43"/>
              <p:cNvSpPr/>
              <p:nvPr/>
            </p:nvSpPr>
            <p:spPr>
              <a:xfrm>
                <a:off x="481845" y="1340221"/>
                <a:ext cx="1708606" cy="981075"/>
              </a:xfrm>
              <a:prstGeom prst="fram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683565" y="1538370"/>
                <a:ext cx="130516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이승희</a:t>
                </a:r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8C4F0F3-76FC-4CE9-B167-AFC342487C07}"/>
                </a:ext>
              </a:extLst>
            </p:cNvPr>
            <p:cNvSpPr txBox="1"/>
            <p:nvPr/>
          </p:nvSpPr>
          <p:spPr>
            <a:xfrm>
              <a:off x="3027990" y="1919744"/>
              <a:ext cx="6296025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Tx/>
                <a:buChar char="-"/>
              </a:pPr>
              <a:r>
                <a:rPr lang="en-US" altLang="ko-KR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A*</a:t>
              </a: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</a:t>
              </a:r>
              <a:r>
                <a:rPr lang="ko-KR" altLang="en-US" sz="23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이용한 길 </a:t>
              </a: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찾기</a:t>
              </a:r>
              <a:endParaRPr lang="en-US" altLang="ko-KR" sz="23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2300" spc="-15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쉐이더</a:t>
              </a:r>
              <a:endParaRPr lang="en-US" altLang="ko-KR" sz="23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2300" spc="-1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맵 에디터</a:t>
              </a:r>
              <a:endParaRPr lang="en-US" altLang="ko-KR" sz="23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>
                <a:buFontTx/>
                <a:buChar char="-"/>
              </a:pPr>
              <a:endParaRPr lang="en-US" altLang="ko-KR" sz="23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57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9610" y="111525"/>
            <a:ext cx="92845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spc="-300">
                <a:solidFill>
                  <a:schemeClr val="tx1">
                    <a:lumMod val="85000"/>
                    <a:lumOff val="15000"/>
                  </a:schemeClr>
                </a:solidFill>
              </a:rPr>
              <a:t>일정</a:t>
            </a:r>
            <a:endParaRPr lang="en-US" altLang="ko-KR" sz="3200" spc="-3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119" y="1223270"/>
            <a:ext cx="862012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3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9610" y="111525"/>
            <a:ext cx="1770036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참고 문헌</a:t>
            </a:r>
          </a:p>
          <a:p>
            <a:pPr lvl="0">
              <a:defRPr/>
            </a:pPr>
            <a:endParaRPr lang="en-US" altLang="ko-KR" sz="32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12"/>
          <p:cNvSpPr txBox="1"/>
          <p:nvPr/>
        </p:nvSpPr>
        <p:spPr>
          <a:xfrm>
            <a:off x="235007" y="1120051"/>
            <a:ext cx="11873865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i="0" u="none" strike="noStrike" kern="1200" cap="none" spc="0" normalizeH="0" baseline="0" dirty="0">
                <a:solidFill>
                  <a:srgbClr val="000000"/>
                </a:solidFill>
                <a:ea typeface="마루 부리 Beta"/>
                <a:cs typeface="마루 부리 Beta"/>
              </a:rPr>
              <a:t>문서</a:t>
            </a: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r>
              <a:rPr lang="en-US" altLang="ko-KR" sz="1400" dirty="0">
                <a:hlinkClick r:id="rId2"/>
              </a:rPr>
              <a:t>https://</a:t>
            </a:r>
            <a:r>
              <a:rPr lang="en-US" altLang="ko-KR" sz="1400" dirty="0" smtClean="0">
                <a:hlinkClick r:id="rId2"/>
              </a:rPr>
              <a:t>www.vintageisthenewold.com/game-pedia/what-genre-of-game-are-the-most-profitable</a:t>
            </a:r>
            <a:endParaRPr lang="en-US" altLang="ko-KR" sz="1400" dirty="0" smtClean="0"/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r>
              <a:rPr lang="en-US" altLang="ko-KR" sz="1400" dirty="0" smtClean="0">
                <a:solidFill>
                  <a:srgbClr val="000000"/>
                </a:solidFill>
                <a:cs typeface="마루 부리 Beta"/>
                <a:hlinkClick r:id="rId3"/>
              </a:rPr>
              <a:t>https://www.dooit.co.kr/survey/report/index/193996/2</a:t>
            </a:r>
            <a:r>
              <a:rPr lang="en-US" altLang="ko-KR" sz="1400" dirty="0" smtClean="0">
                <a:solidFill>
                  <a:srgbClr val="000000"/>
                </a:solidFill>
                <a:cs typeface="마루 부리 Beta"/>
              </a:rPr>
              <a:t> </a:t>
            </a:r>
          </a:p>
          <a:p>
            <a:pPr marL="342900" indent="-342900">
              <a:spcBef>
                <a:spcPct val="0"/>
              </a:spcBef>
              <a:buFontTx/>
              <a:buAutoNum type="arabicPeriod"/>
              <a:defRPr/>
            </a:pPr>
            <a:r>
              <a:rPr lang="ko-KR" altLang="en-US" sz="1400" dirty="0"/>
              <a:t>https://web.archive.org/web/20220804165535/https://www.gamedeveloper.com/blogs/3-years-of-astroneer-live-a-marketing-comms-post-mortem</a:t>
            </a: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endParaRPr lang="en-US" altLang="ko-KR" sz="1400" dirty="0" smtClean="0">
              <a:solidFill>
                <a:srgbClr val="000000"/>
              </a:solidFill>
              <a:cs typeface="마루 부리 Beta"/>
            </a:endParaRP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endParaRPr lang="en-US" altLang="ko-KR" sz="1400" dirty="0">
              <a:solidFill>
                <a:srgbClr val="000000"/>
              </a:solidFill>
              <a:ea typeface="마루 부리 Beta"/>
              <a:cs typeface="마루 부리 Beta"/>
            </a:endParaRPr>
          </a:p>
          <a:p>
            <a:pPr>
              <a:spcBef>
                <a:spcPct val="0"/>
              </a:spcBef>
              <a:defRPr/>
            </a:pPr>
            <a:r>
              <a:rPr lang="ko-KR" altLang="en-US" sz="1400" dirty="0" smtClean="0">
                <a:solidFill>
                  <a:srgbClr val="000000"/>
                </a:solidFill>
                <a:ea typeface="마루 부리 Beta"/>
                <a:cs typeface="마루 부리 Beta"/>
              </a:rPr>
              <a:t>사진</a:t>
            </a:r>
            <a:endParaRPr lang="en-US" altLang="ko-KR" sz="1400" dirty="0" smtClean="0">
              <a:solidFill>
                <a:srgbClr val="000000"/>
              </a:solidFill>
              <a:ea typeface="마루 부리 Beta"/>
              <a:cs typeface="마루 부리 Beta"/>
            </a:endParaRP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r>
              <a:rPr kumimoji="0" lang="ko-KR" altLang="en-US" sz="1400" i="0" u="none" strike="noStrike" kern="1200" cap="none" spc="0" normalizeH="0" baseline="0" dirty="0" err="1" smtClean="0">
                <a:solidFill>
                  <a:srgbClr val="000000"/>
                </a:solidFill>
                <a:ea typeface="마루 부리 Beta"/>
                <a:cs typeface="마루 부리 Beta"/>
              </a:rPr>
              <a:t>아스트로니어</a:t>
            </a:r>
            <a:r>
              <a:rPr kumimoji="0" lang="ko-KR" altLang="en-US" sz="1400" i="0" u="none" strike="noStrike" kern="1200" cap="none" spc="0" normalizeH="0" baseline="0" dirty="0" smtClean="0">
                <a:solidFill>
                  <a:srgbClr val="000000"/>
                </a:solidFill>
                <a:ea typeface="마루 부리 Beta"/>
                <a:cs typeface="마루 부리 Beta"/>
              </a:rPr>
              <a:t> </a:t>
            </a:r>
            <a:endParaRPr kumimoji="0" lang="en-US" altLang="ko-KR" sz="1400" i="0" u="none" strike="noStrike" kern="1200" cap="none" spc="0" normalizeH="0" baseline="0" dirty="0" smtClean="0">
              <a:solidFill>
                <a:srgbClr val="000000"/>
              </a:solidFill>
              <a:ea typeface="마루 부리 Beta"/>
              <a:cs typeface="마루 부리 Beta"/>
            </a:endParaRP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r>
              <a:rPr lang="ko-KR" altLang="en-US" sz="1400" dirty="0" smtClean="0">
                <a:solidFill>
                  <a:srgbClr val="000000"/>
                </a:solidFill>
                <a:ea typeface="마루 부리 Beta"/>
                <a:cs typeface="마루 부리 Beta"/>
              </a:rPr>
              <a:t>리그 오브 레전드</a:t>
            </a:r>
            <a:endParaRPr lang="en-US" altLang="ko-KR" sz="1400" dirty="0" smtClean="0">
              <a:solidFill>
                <a:srgbClr val="000000"/>
              </a:solidFill>
              <a:ea typeface="마루 부리 Beta"/>
              <a:cs typeface="마루 부리 Beta"/>
            </a:endParaRPr>
          </a:p>
          <a:p>
            <a:pPr marL="342900" indent="-342900">
              <a:spcBef>
                <a:spcPct val="0"/>
              </a:spcBef>
              <a:buAutoNum type="arabicPeriod"/>
              <a:defRPr/>
            </a:pPr>
            <a:endParaRPr lang="en-US" altLang="ko-KR" sz="1400" dirty="0">
              <a:solidFill>
                <a:srgbClr val="000000"/>
              </a:solidFill>
              <a:ea typeface="마루 부리 Beta"/>
              <a:cs typeface="마루 부리 Beta"/>
            </a:endParaRPr>
          </a:p>
        </p:txBody>
      </p:sp>
    </p:spTree>
    <p:extLst>
      <p:ext uri="{BB962C8B-B14F-4D97-AF65-F5344CB8AC3E}">
        <p14:creationId xmlns:p14="http://schemas.microsoft.com/office/powerpoint/2010/main" val="125603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825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목차</a:t>
            </a:r>
            <a:endParaRPr lang="ko-KR" altLang="en-US" sz="32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ko-KR" altLang="en-US" sz="32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526938" y="1358788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04779" y="1375620"/>
            <a:ext cx="394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526938" y="2678289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715413" y="2705459"/>
            <a:ext cx="394659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215329A-A686-4974-A482-CF46E001D756}"/>
              </a:ext>
            </a:extLst>
          </p:cNvPr>
          <p:cNvSpPr/>
          <p:nvPr/>
        </p:nvSpPr>
        <p:spPr>
          <a:xfrm>
            <a:off x="526938" y="3997790"/>
            <a:ext cx="823531" cy="7358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8E1275-5489-405E-8689-CBBC2527C00C}"/>
              </a:ext>
            </a:extLst>
          </p:cNvPr>
          <p:cNvSpPr txBox="1"/>
          <p:nvPr/>
        </p:nvSpPr>
        <p:spPr>
          <a:xfrm>
            <a:off x="715413" y="4024960"/>
            <a:ext cx="394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6376340" y="1358788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6556800" y="1385958"/>
            <a:ext cx="410690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5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215329A-A686-4974-A482-CF46E001D756}"/>
              </a:ext>
            </a:extLst>
          </p:cNvPr>
          <p:cNvSpPr/>
          <p:nvPr/>
        </p:nvSpPr>
        <p:spPr>
          <a:xfrm>
            <a:off x="6376340" y="2678289"/>
            <a:ext cx="823531" cy="7358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8E1275-5489-405E-8689-CBBC2527C00C}"/>
              </a:ext>
            </a:extLst>
          </p:cNvPr>
          <p:cNvSpPr txBox="1"/>
          <p:nvPr/>
        </p:nvSpPr>
        <p:spPr>
          <a:xfrm>
            <a:off x="6556800" y="2705459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6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526938" y="5317291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96764" y="5334123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4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6376340" y="3997790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546166" y="4014622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7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6376340" y="5317291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6556800" y="5344461"/>
            <a:ext cx="410690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8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7002" y="1433943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시장 환경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3813" y="2813135"/>
            <a:ext cx="2198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타 게임과의 차이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97636" y="4138522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latin typeface="+mn-ea"/>
              </a:rPr>
              <a:t>게임 소개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7002" y="5444648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개발 환경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1454181"/>
            <a:ext cx="2467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개발에 사용할 기술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2778836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latin typeface="+mn-ea"/>
              </a:rPr>
              <a:t>역할 </a:t>
            </a:r>
            <a:r>
              <a:rPr lang="ko-KR" altLang="en-US" sz="2400" spc="-300" dirty="0" smtClean="0">
                <a:latin typeface="+mn-ea"/>
              </a:rPr>
              <a:t>분담 및 개인 별 준비 현황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28389" y="4135485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일정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544464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참고 문헌</a:t>
            </a:r>
            <a:endParaRPr lang="ko-KR" altLang="en-US" sz="24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9363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시장 환경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263108" y="4241206"/>
            <a:ext cx="64188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smtClean="0">
                <a:latin typeface="+mn-ea"/>
              </a:rPr>
              <a:t>전략 </a:t>
            </a:r>
            <a:r>
              <a:rPr lang="ko-KR" altLang="en-US" sz="2000" spc="-300" dirty="0" smtClean="0">
                <a:latin typeface="+mn-ea"/>
              </a:rPr>
              <a:t>시뮬레이션 장르가 높은 선호도를 보이며 </a:t>
            </a:r>
            <a:endParaRPr lang="en-US" altLang="ko-KR" sz="2000" spc="-300" dirty="0" smtClean="0">
              <a:latin typeface="+mn-ea"/>
            </a:endParaRPr>
          </a:p>
          <a:p>
            <a:r>
              <a:rPr lang="ko-KR" altLang="en-US" sz="2000" spc="-300" dirty="0" smtClean="0">
                <a:latin typeface="+mn-ea"/>
              </a:rPr>
              <a:t>수익성 </a:t>
            </a:r>
            <a:r>
              <a:rPr lang="ko-KR" altLang="en-US" sz="2000" spc="-300" dirty="0" smtClean="0">
                <a:latin typeface="+mn-ea"/>
              </a:rPr>
              <a:t>또한 타 장르에 비해 높은 수치를 보인다</a:t>
            </a:r>
            <a:r>
              <a:rPr lang="en-US" altLang="ko-KR" sz="2000" spc="-300" dirty="0" smtClean="0">
                <a:latin typeface="+mn-ea"/>
              </a:rPr>
              <a:t>. </a:t>
            </a:r>
          </a:p>
          <a:p>
            <a:endParaRPr lang="en-US" altLang="ko-KR" sz="2000" spc="-300" dirty="0">
              <a:latin typeface="+mn-ea"/>
            </a:endParaRPr>
          </a:p>
          <a:p>
            <a:r>
              <a:rPr lang="en-US" altLang="ko-KR" sz="2000" spc="-300" dirty="0" smtClean="0">
                <a:latin typeface="+mn-ea"/>
              </a:rPr>
              <a:t>-&gt;  2023</a:t>
            </a:r>
            <a:r>
              <a:rPr lang="ko-KR" altLang="en-US" sz="2000" spc="-300" smtClean="0">
                <a:latin typeface="+mn-ea"/>
              </a:rPr>
              <a:t>년에도 시뮬레이션 장르의 수익성 증가가 예측되기에 이 장르를 선택했다</a:t>
            </a:r>
            <a:r>
              <a:rPr lang="en-US" altLang="ko-KR" sz="2000" spc="-300" dirty="0" smtClean="0">
                <a:latin typeface="+mn-ea"/>
              </a:rPr>
              <a:t>.</a:t>
            </a:r>
            <a:endParaRPr lang="ko-KR" altLang="en-US" sz="2000" spc="-300" smtClean="0">
              <a:latin typeface="+mn-ea"/>
            </a:endParaRPr>
          </a:p>
          <a:p>
            <a:r>
              <a:rPr lang="ko-KR" altLang="en-US" sz="2000" spc="-300" dirty="0" smtClean="0">
                <a:latin typeface="+mn-ea"/>
              </a:rPr>
              <a:t> </a:t>
            </a:r>
            <a:endParaRPr lang="en-US" altLang="ko-KR" sz="2000" spc="-300" smtClean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8" y="1058249"/>
            <a:ext cx="5256543" cy="296041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460" y="1058249"/>
            <a:ext cx="5935288" cy="2534463"/>
          </a:xfrm>
          <a:prstGeom prst="rect">
            <a:avLst/>
          </a:prstGeom>
        </p:spPr>
      </p:pic>
      <p:pic>
        <p:nvPicPr>
          <p:cNvPr id="7" name="Picture 4" descr="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670" y="3765703"/>
            <a:ext cx="5079078" cy="2973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55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912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타 게임과의 차이점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77800" y="1373448"/>
            <a:ext cx="6100618" cy="5176982"/>
            <a:chOff x="548466" y="1297466"/>
            <a:chExt cx="5344160" cy="445008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4880E38-0FAA-4438-8AB2-6699E31A94C1}"/>
                </a:ext>
              </a:extLst>
            </p:cNvPr>
            <p:cNvGrpSpPr/>
            <p:nvPr/>
          </p:nvGrpSpPr>
          <p:grpSpPr>
            <a:xfrm>
              <a:off x="548466" y="1297466"/>
              <a:ext cx="5344160" cy="4450080"/>
              <a:chOff x="548466" y="1297466"/>
              <a:chExt cx="5344160" cy="4450080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88DAF014-91EB-46ED-A066-52758E9E050B}"/>
                  </a:ext>
                </a:extLst>
              </p:cNvPr>
              <p:cNvSpPr/>
              <p:nvPr/>
            </p:nvSpPr>
            <p:spPr>
              <a:xfrm>
                <a:off x="548466" y="1297466"/>
                <a:ext cx="5344160" cy="4450080"/>
              </a:xfrm>
              <a:prstGeom prst="roundRect">
                <a:avLst>
                  <a:gd name="adj" fmla="val 12329"/>
                </a:avLst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A593D5-501E-457D-A8CA-AB659DA69256}"/>
                  </a:ext>
                </a:extLst>
              </p:cNvPr>
              <p:cNvSpPr txBox="1"/>
              <p:nvPr/>
            </p:nvSpPr>
            <p:spPr>
              <a:xfrm>
                <a:off x="2682664" y="2043885"/>
                <a:ext cx="23391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dirty="0" err="1" smtClean="0">
                    <a:solidFill>
                      <a:schemeClr val="bg1"/>
                    </a:solidFill>
                  </a:rPr>
                  <a:t>아스트로니어</a:t>
                </a:r>
                <a:endParaRPr lang="ko-KR" altLang="en-US" sz="2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F27385C-4021-4E81-9927-7001CEA3757F}"/>
                  </a:ext>
                </a:extLst>
              </p:cNvPr>
              <p:cNvSpPr txBox="1"/>
              <p:nvPr/>
            </p:nvSpPr>
            <p:spPr>
              <a:xfrm>
                <a:off x="548466" y="3256307"/>
                <a:ext cx="5344160" cy="12222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 smtClean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지표면</a:t>
                </a:r>
                <a:r>
                  <a:rPr lang="en-US" altLang="ko-KR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/</a:t>
                </a:r>
                <a:r>
                  <a:rPr lang="ko-KR" altLang="en-US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지하의 자원을 채취하여 발전하는 </a:t>
                </a:r>
                <a:r>
                  <a:rPr lang="ko-KR" altLang="en-US" dirty="0" smtClean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것이 주 목적</a:t>
                </a:r>
                <a:endPara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 algn="just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 smtClean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자원을 </a:t>
                </a:r>
                <a:r>
                  <a:rPr lang="ko-KR" altLang="en-US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이용해 설비를 건설하여 기지의 기능을 </a:t>
                </a:r>
                <a:r>
                  <a:rPr lang="ko-KR" altLang="en-US" dirty="0" smtClean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발전</a:t>
                </a:r>
                <a:endPara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 algn="just">
                  <a:lnSpc>
                    <a:spcPct val="120000"/>
                  </a:lnSpc>
                  <a:buFontTx/>
                  <a:buChar char="-"/>
                </a:pPr>
                <a:r>
                  <a:rPr lang="ko-KR" altLang="en-US" dirty="0" smtClean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도구 제작 및 생물 연구를 </a:t>
                </a:r>
                <a:r>
                  <a:rPr lang="ko-KR" altLang="en-US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통해 상위 도구</a:t>
                </a:r>
                <a:r>
                  <a:rPr lang="en-US" altLang="ko-KR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건물을 해금하는 등 생존과 탐색</a:t>
                </a:r>
                <a:endPara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926" y="1592469"/>
              <a:ext cx="1295893" cy="1295893"/>
            </a:xfrm>
            <a:prstGeom prst="ellipse">
              <a:avLst/>
            </a:prstGeom>
            <a:ln w="63500" cap="rnd">
              <a:noFill/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076" y="1036670"/>
            <a:ext cx="5652924" cy="318192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937" y="4314304"/>
            <a:ext cx="1616481" cy="243920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7247" y="4314305"/>
            <a:ext cx="1607006" cy="243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971" y="854124"/>
            <a:ext cx="4680975" cy="46809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31" y="835707"/>
            <a:ext cx="5324708" cy="523126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5040" y="5351038"/>
            <a:ext cx="5540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필드에 있는 자원을 직접 채취해서</a:t>
            </a:r>
            <a:endParaRPr lang="ko-KR" altLang="en-US" sz="2000" spc="-300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5040" y="5751148"/>
            <a:ext cx="5540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보유한 자원을 이용해 기지를 업그레이드 시킨다</a:t>
            </a:r>
            <a:endParaRPr lang="ko-KR" altLang="en-US" sz="2000" spc="-300" dirty="0">
              <a:latin typeface="+mn-ea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 소개</a:t>
            </a:r>
            <a:endParaRPr lang="en-US" altLang="ko-KR" sz="28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4022624" y="5432179"/>
            <a:ext cx="9644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적의 공격을 방어하는 </a:t>
            </a:r>
            <a:r>
              <a:rPr lang="ko-KR" altLang="en-US" sz="2000" spc="-300" dirty="0" err="1" smtClean="0">
                <a:latin typeface="+mn-ea"/>
              </a:rPr>
              <a:t>포탑</a:t>
            </a:r>
            <a:r>
              <a:rPr lang="en-US" altLang="ko-KR" sz="2000" spc="-300" dirty="0" smtClean="0">
                <a:latin typeface="+mn-ea"/>
              </a:rPr>
              <a:t>,</a:t>
            </a:r>
            <a:r>
              <a:rPr lang="ko-KR" altLang="en-US" sz="2000" spc="-300" dirty="0" smtClean="0">
                <a:latin typeface="+mn-ea"/>
              </a:rPr>
              <a:t> 적을 공격하는 </a:t>
            </a:r>
            <a:r>
              <a:rPr lang="ko-KR" altLang="en-US" sz="2000" spc="-300" dirty="0" err="1" smtClean="0">
                <a:latin typeface="+mn-ea"/>
              </a:rPr>
              <a:t>포탑을</a:t>
            </a:r>
            <a:r>
              <a:rPr lang="ko-KR" altLang="en-US" sz="2000" spc="-300" dirty="0" smtClean="0">
                <a:latin typeface="+mn-ea"/>
              </a:rPr>
              <a:t> 건설해</a:t>
            </a:r>
            <a:endParaRPr lang="en-US" altLang="ko-KR" sz="2000" spc="-300" dirty="0" smtClean="0">
              <a:latin typeface="+mn-ea"/>
            </a:endParaRPr>
          </a:p>
          <a:p>
            <a:pPr algn="ctr"/>
            <a:r>
              <a:rPr lang="en-US" altLang="ko-KR" sz="2000" spc="-300" dirty="0" smtClean="0">
                <a:latin typeface="+mn-ea"/>
              </a:rPr>
              <a:t>10</a:t>
            </a:r>
            <a:r>
              <a:rPr lang="ko-KR" altLang="en-US" sz="2000" spc="-300" dirty="0" smtClean="0">
                <a:latin typeface="+mn-ea"/>
              </a:rPr>
              <a:t>웨이브 를 버티거나 적의 기지를 파괴하면 승리한다</a:t>
            </a:r>
            <a:r>
              <a:rPr lang="en-US" altLang="ko-KR" sz="2000" spc="-300" dirty="0" smtClean="0">
                <a:latin typeface="+mn-ea"/>
              </a:rPr>
              <a:t>.</a:t>
            </a:r>
            <a:endParaRPr lang="ko-KR" altLang="en-US" sz="20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3781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 소개</a:t>
            </a:r>
            <a:endParaRPr lang="en-US" altLang="ko-KR" sz="28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2103121" y="1635187"/>
            <a:ext cx="7922029" cy="2493819"/>
            <a:chOff x="2044931" y="1036670"/>
            <a:chExt cx="7922029" cy="2493819"/>
          </a:xfrm>
        </p:grpSpPr>
        <p:sp>
          <p:nvSpPr>
            <p:cNvPr id="2" name="직사각형 1"/>
            <p:cNvSpPr/>
            <p:nvPr/>
          </p:nvSpPr>
          <p:spPr>
            <a:xfrm>
              <a:off x="4580312" y="1036670"/>
              <a:ext cx="2693324" cy="8312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목표</a:t>
              </a:r>
              <a:endParaRPr lang="ko-KR" altLang="en-US" dirty="0"/>
            </a:p>
          </p:txBody>
        </p:sp>
        <p:cxnSp>
          <p:nvCxnSpPr>
            <p:cNvPr id="5" name="직선 화살표 연결선 4"/>
            <p:cNvCxnSpPr>
              <a:endCxn id="15" idx="0"/>
            </p:cNvCxnSpPr>
            <p:nvPr/>
          </p:nvCxnSpPr>
          <p:spPr>
            <a:xfrm flipH="1">
              <a:off x="3391593" y="1867943"/>
              <a:ext cx="1188720" cy="831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/>
            <p:cNvCxnSpPr>
              <a:endCxn id="16" idx="0"/>
            </p:cNvCxnSpPr>
            <p:nvPr/>
          </p:nvCxnSpPr>
          <p:spPr>
            <a:xfrm>
              <a:off x="7273636" y="1867943"/>
              <a:ext cx="1346662" cy="831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/>
            <p:cNvSpPr/>
            <p:nvPr/>
          </p:nvSpPr>
          <p:spPr>
            <a:xfrm>
              <a:off x="2044931" y="2699216"/>
              <a:ext cx="2693324" cy="8312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웨이브 방어</a:t>
              </a:r>
              <a:endParaRPr lang="ko-KR" altLang="en-US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7273636" y="2699216"/>
              <a:ext cx="2693324" cy="8312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기지 공격</a:t>
              </a:r>
              <a:endParaRPr lang="ko-KR" alt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79705" y="4669394"/>
            <a:ext cx="5540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일정 시간 마다 오는 적의 공격을 방어한다</a:t>
            </a:r>
            <a:r>
              <a:rPr lang="en-US" altLang="ko-KR" sz="2000" spc="-300" dirty="0" smtClean="0">
                <a:latin typeface="+mn-ea"/>
              </a:rPr>
              <a:t>.</a:t>
            </a:r>
          </a:p>
          <a:p>
            <a:pPr algn="ctr"/>
            <a:r>
              <a:rPr lang="ko-KR" altLang="en-US" sz="2000" spc="-300" dirty="0" smtClean="0">
                <a:latin typeface="+mn-ea"/>
              </a:rPr>
              <a:t>플레이어의 발전 정도에 따라 적의 공격이 강해진다</a:t>
            </a:r>
            <a:r>
              <a:rPr lang="en-US" altLang="ko-KR" sz="2000" spc="-300" dirty="0" smtClean="0">
                <a:latin typeface="+mn-ea"/>
              </a:rPr>
              <a:t>.</a:t>
            </a:r>
          </a:p>
          <a:p>
            <a:pPr algn="ctr"/>
            <a:r>
              <a:rPr lang="en-US" altLang="ko-KR" sz="2000" spc="-300" dirty="0" smtClean="0">
                <a:latin typeface="+mn-ea"/>
              </a:rPr>
              <a:t>4,7,10</a:t>
            </a:r>
            <a:r>
              <a:rPr lang="ko-KR" altLang="en-US" sz="2000" spc="-300" smtClean="0">
                <a:latin typeface="+mn-ea"/>
              </a:rPr>
              <a:t>웨이브에는 스페셜 웨이브가 존재한다</a:t>
            </a:r>
            <a:r>
              <a:rPr lang="en-US" altLang="ko-KR" sz="2000" spc="-300" dirty="0" smtClean="0">
                <a:latin typeface="+mn-ea"/>
              </a:rPr>
              <a:t>.</a:t>
            </a:r>
          </a:p>
          <a:p>
            <a:pPr algn="ctr"/>
            <a:r>
              <a:rPr lang="ko-KR" altLang="en-US" sz="2000" spc="-300" dirty="0" smtClean="0">
                <a:latin typeface="+mn-ea"/>
              </a:rPr>
              <a:t>모든  웨이브에서  방어를 성공하면  승리한다</a:t>
            </a:r>
            <a:r>
              <a:rPr lang="en-US" altLang="ko-KR" sz="2000" spc="-300" smtClean="0">
                <a:latin typeface="+mn-ea"/>
              </a:rPr>
              <a:t>.</a:t>
            </a:r>
            <a:endParaRPr lang="ko-KR" altLang="en-US" sz="2000" spc="-300" dirty="0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5908410" y="4669393"/>
            <a:ext cx="55401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공격 </a:t>
            </a:r>
            <a:r>
              <a:rPr lang="ko-KR" altLang="en-US" sz="2000" spc="-300" dirty="0" err="1" smtClean="0">
                <a:latin typeface="+mn-ea"/>
              </a:rPr>
              <a:t>포탑에서</a:t>
            </a:r>
            <a:r>
              <a:rPr lang="ko-KR" altLang="en-US" sz="2000" spc="-300" dirty="0" smtClean="0">
                <a:latin typeface="+mn-ea"/>
              </a:rPr>
              <a:t> 생성된 유닛으로 적의 </a:t>
            </a:r>
            <a:r>
              <a:rPr lang="ko-KR" altLang="en-US" sz="2000" spc="-300" smtClean="0">
                <a:latin typeface="+mn-ea"/>
              </a:rPr>
              <a:t>기지를 공격한다</a:t>
            </a:r>
            <a:r>
              <a:rPr lang="en-US" altLang="ko-KR" sz="2000" spc="-300" smtClean="0">
                <a:latin typeface="+mn-ea"/>
              </a:rPr>
              <a:t>.</a:t>
            </a:r>
          </a:p>
          <a:p>
            <a:pPr algn="ctr"/>
            <a:r>
              <a:rPr lang="ko-KR" altLang="en-US" sz="2000" spc="-300" smtClean="0">
                <a:latin typeface="+mn-ea"/>
              </a:rPr>
              <a:t>연구를 통해 유닛을 업그레이드한다</a:t>
            </a:r>
            <a:r>
              <a:rPr lang="en-US" altLang="ko-KR" sz="2000" spc="-300" smtClean="0">
                <a:latin typeface="+mn-ea"/>
              </a:rPr>
              <a:t>.</a:t>
            </a:r>
          </a:p>
          <a:p>
            <a:pPr algn="ctr"/>
            <a:r>
              <a:rPr lang="ko-KR" altLang="en-US" sz="2000" spc="-300" smtClean="0">
                <a:latin typeface="+mn-ea"/>
              </a:rPr>
              <a:t>적의 모든 기지를 파괴하면 승리한다</a:t>
            </a:r>
            <a:r>
              <a:rPr lang="en-US" altLang="ko-KR" sz="2000" spc="-300" smtClean="0">
                <a:latin typeface="+mn-ea"/>
              </a:rPr>
              <a:t>.</a:t>
            </a:r>
            <a:endParaRPr lang="ko-KR" altLang="en-US" sz="20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895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 소개</a:t>
            </a:r>
            <a:endParaRPr lang="en-US" altLang="ko-KR" sz="28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329610" y="1445342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게임 시작</a:t>
            </a:r>
            <a:endParaRPr lang="en-US" altLang="ko-KR" dirty="0" smtClean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330474" y="1445342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자원 채취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4331337" y="1445342"/>
            <a:ext cx="2108791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포탑</a:t>
            </a:r>
            <a:r>
              <a:rPr lang="ko-KR" altLang="en-US" dirty="0" smtClean="0"/>
              <a:t> 건설 및 연구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6832626" y="1445342"/>
            <a:ext cx="2336102" cy="747252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/>
              <a:t>일정 시간 후 방어</a:t>
            </a:r>
          </a:p>
        </p:txBody>
      </p:sp>
      <p:cxnSp>
        <p:nvCxnSpPr>
          <p:cNvPr id="5" name="직선 화살표 연결선 4"/>
          <p:cNvCxnSpPr>
            <a:stCxn id="2" idx="3"/>
            <a:endCxn id="6" idx="1"/>
          </p:cNvCxnSpPr>
          <p:nvPr/>
        </p:nvCxnSpPr>
        <p:spPr>
          <a:xfrm>
            <a:off x="1976284" y="1818968"/>
            <a:ext cx="3541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3"/>
            <a:endCxn id="7" idx="1"/>
          </p:cNvCxnSpPr>
          <p:nvPr/>
        </p:nvCxnSpPr>
        <p:spPr>
          <a:xfrm>
            <a:off x="3977148" y="1818968"/>
            <a:ext cx="3541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7" idx="3"/>
            <a:endCxn id="8" idx="1"/>
          </p:cNvCxnSpPr>
          <p:nvPr/>
        </p:nvCxnSpPr>
        <p:spPr>
          <a:xfrm>
            <a:off x="6440128" y="1818968"/>
            <a:ext cx="3924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/>
          <p:cNvSpPr/>
          <p:nvPr/>
        </p:nvSpPr>
        <p:spPr>
          <a:xfrm>
            <a:off x="6148261" y="3175854"/>
            <a:ext cx="3015404" cy="1238899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10</a:t>
            </a:r>
            <a:r>
              <a:rPr lang="ko-KR" altLang="en-US" dirty="0" smtClean="0"/>
              <a:t>웨이브 후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생존 및 섬멸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endCxn id="15" idx="0"/>
          </p:cNvCxnSpPr>
          <p:nvPr/>
        </p:nvCxnSpPr>
        <p:spPr>
          <a:xfrm>
            <a:off x="7655963" y="2559606"/>
            <a:ext cx="0" cy="616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5" idx="1"/>
            <a:endCxn id="6" idx="2"/>
          </p:cNvCxnSpPr>
          <p:nvPr/>
        </p:nvCxnSpPr>
        <p:spPr>
          <a:xfrm rot="10800000">
            <a:off x="3153811" y="2192594"/>
            <a:ext cx="2994450" cy="16027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6832626" y="5024387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승리</a:t>
            </a:r>
            <a:endParaRPr lang="en-US" altLang="ko-KR" dirty="0" smtClean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9763662" y="3421677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패배</a:t>
            </a:r>
            <a:endParaRPr lang="en-US" altLang="ko-KR" dirty="0" smtClean="0"/>
          </a:p>
        </p:txBody>
      </p:sp>
      <p:cxnSp>
        <p:nvCxnSpPr>
          <p:cNvPr id="26" name="직선 화살표 연결선 25"/>
          <p:cNvCxnSpPr>
            <a:stCxn id="15" idx="2"/>
            <a:endCxn id="23" idx="0"/>
          </p:cNvCxnSpPr>
          <p:nvPr/>
        </p:nvCxnSpPr>
        <p:spPr>
          <a:xfrm>
            <a:off x="7655963" y="4414753"/>
            <a:ext cx="0" cy="609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15" idx="3"/>
            <a:endCxn id="24" idx="1"/>
          </p:cNvCxnSpPr>
          <p:nvPr/>
        </p:nvCxnSpPr>
        <p:spPr>
          <a:xfrm flipV="1">
            <a:off x="9163665" y="3795303"/>
            <a:ext cx="59999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663295" y="3421677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163665" y="3421677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</a:t>
            </a:r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779706" y="453274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Yes</a:t>
            </a:r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346227" y="2221052"/>
            <a:ext cx="3060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방어 중 자원 채취 및 </a:t>
            </a:r>
            <a:r>
              <a:rPr lang="ko-KR" altLang="en-US" sz="1600" dirty="0" err="1" smtClean="0"/>
              <a:t>건설가능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16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0.wp.com/d15haboszopus7.cloudfront.net/wp-cont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54" y="4754266"/>
            <a:ext cx="727087" cy="72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0" y="831273"/>
            <a:ext cx="12192000" cy="273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57D2917D-8FCF-4B57-A850-8D50D823DCD6}"/>
              </a:ext>
            </a:extLst>
          </p:cNvPr>
          <p:cNvGrpSpPr/>
          <p:nvPr/>
        </p:nvGrpSpPr>
        <p:grpSpPr>
          <a:xfrm>
            <a:off x="577489" y="2242129"/>
            <a:ext cx="4068451" cy="428006"/>
            <a:chOff x="899592" y="2000083"/>
            <a:chExt cx="4237997" cy="430227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9A2099B-F19F-4235-B59B-48EB888DA1AD}"/>
                </a:ext>
              </a:extLst>
            </p:cNvPr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Visual Studio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A74DB7E-CC98-4138-B725-3657C055986D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1C77762-D92A-4BF7-AE3C-DE6019C9218B}"/>
              </a:ext>
            </a:extLst>
          </p:cNvPr>
          <p:cNvGrpSpPr/>
          <p:nvPr/>
        </p:nvGrpSpPr>
        <p:grpSpPr>
          <a:xfrm>
            <a:off x="6371461" y="2287803"/>
            <a:ext cx="4068359" cy="400110"/>
            <a:chOff x="899592" y="2000081"/>
            <a:chExt cx="4237997" cy="47525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DAA2B23-A0BF-449A-B421-78EFB7039076}"/>
                </a:ext>
              </a:extLst>
            </p:cNvPr>
            <p:cNvSpPr/>
            <p:nvPr/>
          </p:nvSpPr>
          <p:spPr>
            <a:xfrm>
              <a:off x="1691674" y="2000081"/>
              <a:ext cx="3351552" cy="4752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smtClean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Unity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B22E88A-45E1-4865-98D8-3073E647F25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531776" y="4623820"/>
            <a:ext cx="4114164" cy="843585"/>
            <a:chOff x="531776" y="3283197"/>
            <a:chExt cx="4114164" cy="843585"/>
          </a:xfrm>
        </p:grpSpPr>
        <p:pic>
          <p:nvPicPr>
            <p:cNvPr id="40" name="Picture 2" descr="https://cdn.discordapp.com/attachments/1124642447922827336/1168172392170922004/mf4PMrVqvy9KVUQAAAAASUVORK5CYII.png?ex=6550cc51&amp;is=653e5751&amp;hm=960c21fd45c1af4e93c402b439d31f5b70b5c5b3f3dda7a021e80394fc6de043&amp;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776" y="3283197"/>
              <a:ext cx="843585" cy="843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57D2917D-8FCF-4B57-A850-8D50D823DCD6}"/>
                </a:ext>
              </a:extLst>
            </p:cNvPr>
            <p:cNvGrpSpPr/>
            <p:nvPr/>
          </p:nvGrpSpPr>
          <p:grpSpPr>
            <a:xfrm>
              <a:off x="577489" y="3650254"/>
              <a:ext cx="4068451" cy="428006"/>
              <a:chOff x="899592" y="2000083"/>
              <a:chExt cx="4237997" cy="430227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29A2099B-F19F-4235-B59B-48EB888DA1AD}"/>
                  </a:ext>
                </a:extLst>
              </p:cNvPr>
              <p:cNvSpPr/>
              <p:nvPr/>
            </p:nvSpPr>
            <p:spPr>
              <a:xfrm>
                <a:off x="1691678" y="2000083"/>
                <a:ext cx="3351552" cy="402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 dirty="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3Ds Max</a:t>
                </a:r>
                <a:endPara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6A74DB7E-CC98-4138-B725-3657C055986D}"/>
                  </a:ext>
                </a:extLst>
              </p:cNvPr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그룹 24"/>
          <p:cNvGrpSpPr/>
          <p:nvPr/>
        </p:nvGrpSpPr>
        <p:grpSpPr>
          <a:xfrm>
            <a:off x="6435154" y="3678150"/>
            <a:ext cx="4004666" cy="400110"/>
            <a:chOff x="899592" y="1890566"/>
            <a:chExt cx="4237997" cy="547410"/>
          </a:xfrm>
        </p:grpSpPr>
        <p:sp>
          <p:nvSpPr>
            <p:cNvPr id="26" name="직사각형 25"/>
            <p:cNvSpPr/>
            <p:nvPr/>
          </p:nvSpPr>
          <p:spPr>
            <a:xfrm>
              <a:off x="1701547" y="1890566"/>
              <a:ext cx="3351553" cy="547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GitHub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50" name="Picture 2" descr="https://cdn.discordapp.com/attachments/1124642447922827336/1168171988263653497/wzdlLGb469AfjaUs0dK0cw4P6DnZGh5Hckap0QuMUxSNNdNaYq1VKrtdPtI87y2g5kfZezG6L76WUUjCIIgCIIgCIIgCIIgCIIgCIIgCIIgCIKog38JN6zRZmEMiAAAAABJRU5ErkJggg.png?ex=6550cbf1&amp;is=653e56f1&amp;hm=e493f5f09fe8ca6dcb1954a32838357714b4c2b37d5b60980967ea2d1964196b&amp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460" y="1931416"/>
            <a:ext cx="714133" cy="71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cdn.discordapp.com/attachments/1124642447922827336/1168172262218805348/1200px-Font_Awesome_5_brands_github.png?ex=6550cc32&amp;is=653e5732&amp;hm=fac2ade85ca7928e780e1caffe3a94bcfc7f89ab150e0e2a0353a0207b34b86e&amp;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460" y="3312337"/>
            <a:ext cx="760588" cy="785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577489" y="3381377"/>
            <a:ext cx="4068451" cy="716267"/>
            <a:chOff x="577489" y="4765086"/>
            <a:chExt cx="4068451" cy="716267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7D2917D-8FCF-4B57-A850-8D50D823DCD6}"/>
                </a:ext>
              </a:extLst>
            </p:cNvPr>
            <p:cNvGrpSpPr/>
            <p:nvPr/>
          </p:nvGrpSpPr>
          <p:grpSpPr>
            <a:xfrm>
              <a:off x="577489" y="5053347"/>
              <a:ext cx="4068451" cy="428006"/>
              <a:chOff x="899592" y="2000083"/>
              <a:chExt cx="4237997" cy="430227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29A2099B-F19F-4235-B59B-48EB888DA1AD}"/>
                  </a:ext>
                </a:extLst>
              </p:cNvPr>
              <p:cNvSpPr/>
              <p:nvPr/>
            </p:nvSpPr>
            <p:spPr>
              <a:xfrm>
                <a:off x="1691678" y="2000083"/>
                <a:ext cx="3351552" cy="402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 dirty="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Photoshop</a:t>
                </a:r>
                <a:endPara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6A74DB7E-CC98-4138-B725-3657C055986D}"/>
                  </a:ext>
                </a:extLst>
              </p:cNvPr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1" name="Picture 4" descr="https://cdn.discordapp.com/attachments/1124642447922827336/1168172545829249065/rvay7XYxPlc4cvbXrQ31DaTzMzoUQjuR4qdbT0lBXZ0GMcPQ2zU81tDTUt0ekDdrRs1zeDt0wgyH90u0YbSj12NfhmqvHtE0eurwBdVLLzn6mtvlQL0bDoyqRhQagGdOlhuowUvOfq8P25n86d9FUtcFvunWz7GOvn838eHMNT8M3VKQAAAABJRU5ErkJggg.png?ex=6550cc76&amp;is=653e5776&amp;hm=f49497eee9f07dfabf9a2f0f63ef3c82d884f41bf35fcec1e2dfb8de8cb756f5&amp;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314" y="4765086"/>
              <a:ext cx="718137" cy="702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4" name="Picture 6" descr="https://cdn.discordapp.com/attachments/1124642447922827336/1168172811903316009/Product-Icon.png?ex=6550ccb5&amp;is=653e57b5&amp;hm=4644a3cc7bbe7a40e777f43dcb06371f1547576a100e9eb377466a6d2515cab1&amp;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9" y="1921889"/>
            <a:ext cx="746542" cy="74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7D2917D-8FCF-4B57-A850-8D50D823DCD6}"/>
              </a:ext>
            </a:extLst>
          </p:cNvPr>
          <p:cNvGrpSpPr/>
          <p:nvPr/>
        </p:nvGrpSpPr>
        <p:grpSpPr>
          <a:xfrm>
            <a:off x="6435154" y="5039399"/>
            <a:ext cx="4068451" cy="428006"/>
            <a:chOff x="899592" y="2000083"/>
            <a:chExt cx="4237997" cy="43022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A2099B-F19F-4235-B59B-48EB888DA1AD}"/>
                </a:ext>
              </a:extLst>
            </p:cNvPr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 smtClean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6A74DB7E-CC98-4138-B725-3657C055986D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0559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912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개발에 사용할 기술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255618" y="2143884"/>
            <a:ext cx="7825849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500" spc="-300" dirty="0" smtClean="0">
                <a:latin typeface="+mn-ea"/>
              </a:rPr>
              <a:t>A* </a:t>
            </a:r>
            <a:r>
              <a:rPr lang="ko-KR" altLang="en-US" sz="2500" spc="-300" dirty="0" smtClean="0">
                <a:latin typeface="+mn-ea"/>
              </a:rPr>
              <a:t>알고리즘을 이용한 길 찾기</a:t>
            </a:r>
            <a:endParaRPr lang="en-US" altLang="ko-KR" sz="2500" spc="-300" dirty="0" smtClean="0">
              <a:latin typeface="+mn-ea"/>
            </a:endParaRPr>
          </a:p>
          <a:p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>
                <a:latin typeface="+mn-ea"/>
              </a:rPr>
              <a:t>캐</a:t>
            </a:r>
            <a:r>
              <a:rPr lang="ko-KR" altLang="en-US" sz="2500" spc="-300" dirty="0" smtClean="0">
                <a:latin typeface="+mn-ea"/>
              </a:rPr>
              <a:t>릭터 애니메이션</a:t>
            </a: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 err="1" smtClean="0">
                <a:latin typeface="+mn-ea"/>
              </a:rPr>
              <a:t>쉐이더</a:t>
            </a:r>
            <a:r>
              <a:rPr lang="ko-KR" altLang="en-US" sz="2500" spc="-300" dirty="0" smtClean="0">
                <a:latin typeface="+mn-ea"/>
              </a:rPr>
              <a:t> 제작</a:t>
            </a:r>
          </a:p>
          <a:p>
            <a:pPr marL="342900" indent="-342900">
              <a:buFontTx/>
              <a:buChar char="-"/>
            </a:pP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 smtClean="0">
                <a:latin typeface="+mn-ea"/>
              </a:rPr>
              <a:t>나만의 맵 만들기</a:t>
            </a:r>
            <a:endParaRPr lang="ko-KR" altLang="en-US" sz="25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1724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289</Words>
  <Application>Microsoft Office PowerPoint</Application>
  <PresentationFormat>와이드스크린</PresentationFormat>
  <Paragraphs>98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나눔스퀘어 Bold</vt:lpstr>
      <vt:lpstr>마루 부리 Beta</vt:lpstr>
      <vt:lpstr>맑은 고딕</vt:lpstr>
      <vt:lpstr>한컴 윤고딕 720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고 하늘</cp:lastModifiedBy>
  <cp:revision>135</cp:revision>
  <dcterms:created xsi:type="dcterms:W3CDTF">2020-11-18T01:48:02Z</dcterms:created>
  <dcterms:modified xsi:type="dcterms:W3CDTF">2023-11-06T14:34:23Z</dcterms:modified>
  <cp:version/>
</cp:coreProperties>
</file>

<file path=docProps/thumbnail.jpeg>
</file>